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9" r:id="rId8"/>
    <p:sldId id="270" r:id="rId9"/>
    <p:sldId id="27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01891328-8D9F-4D7F-B650-29907C7AA5ED}" type="datetimeFigureOut">
              <a:rPr lang="zh-CN" altLang="en-US"/>
              <a:pPr>
                <a:defRPr/>
              </a:pPr>
              <a:t>2016/8/14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14A0554-FA42-4E96-BCEC-FA3FCDDA6220}"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04B48AF-0F3F-4805-976E-8B5A2D1AA80C}" type="datetimeFigureOut">
              <a:rPr lang="zh-CN" altLang="en-US"/>
              <a:pPr>
                <a:defRPr/>
              </a:pPr>
              <a:t>2016/8/14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D2A5AE5-5D23-40B5-B3FA-8D7E8846228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0CFDAC0-2B97-4F35-B369-9F28B88FEF9B}" type="datetimeFigureOut">
              <a:rPr lang="zh-CN" altLang="en-US"/>
              <a:pPr>
                <a:defRPr/>
              </a:pPr>
              <a:t>2016/8/14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A46BF1-0421-477D-8EE2-34B15021362E}"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B8D0998-3F33-49DA-97FC-0ED21E9B36F1}" type="datetimeFigureOut">
              <a:rPr lang="zh-CN" altLang="en-US"/>
              <a:pPr>
                <a:defRPr/>
              </a:pPr>
              <a:t>2016/8/14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57089C-CFFB-458C-B778-5AD0A99B9442}"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6CDEB1A8-56F8-4449-B447-AEF787107035}" type="datetimeFigureOut">
              <a:rPr lang="zh-CN" altLang="en-US"/>
              <a:pPr>
                <a:defRPr/>
              </a:pPr>
              <a:t>2016/8/14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DD326CD-DD18-4A5A-BA23-42F844B9ACCA}"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FA51DE5-24DD-46F5-8D18-EC13164571A3}" type="datetimeFigureOut">
              <a:rPr lang="zh-CN" altLang="en-US"/>
              <a:pPr>
                <a:defRPr/>
              </a:pPr>
              <a:t>2016/8/14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3929FF9-9A7C-48A3-A1AB-43471AFAACE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6DABE0C-519B-4EA4-9D03-A29E9BE25CC0}" type="datetimeFigureOut">
              <a:rPr lang="zh-CN" altLang="en-US"/>
              <a:pPr>
                <a:defRPr/>
              </a:pPr>
              <a:t>2016/8/14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4190CC3-E44D-4BB7-8F0E-2BDF74569F00}"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8EB5F6A-D90D-427E-BB5D-6A154413B017}" type="datetimeFigureOut">
              <a:rPr lang="zh-CN" altLang="en-US"/>
              <a:pPr>
                <a:defRPr/>
              </a:pPr>
              <a:t>2016/8/14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0A17D9C4-B720-4B6B-A317-3E7A9AAB5645}"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94018C2-5E1C-4CB4-A07C-0F6049D509B7}" type="datetimeFigureOut">
              <a:rPr lang="zh-CN" altLang="en-US"/>
              <a:pPr>
                <a:defRPr/>
              </a:pPr>
              <a:t>2016/8/14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BD0B2C8-4DBB-4B5E-B5BE-68B645A89FA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2B169F6-B73C-43AE-86D9-8C5272C0D700}" type="datetimeFigureOut">
              <a:rPr lang="zh-CN" altLang="en-US"/>
              <a:pPr>
                <a:defRPr/>
              </a:pPr>
              <a:t>2016/8/14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17B1424-24F5-4D88-82AB-D38D571BF198}"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89CB205-9660-458A-94B1-FBD6334C8CE1}" type="datetimeFigureOut">
              <a:rPr lang="zh-CN" altLang="en-US"/>
              <a:pPr>
                <a:defRPr/>
              </a:pPr>
              <a:t>2016/8/14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EF28516-896E-40F2-A4FF-202681728CF4}"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4CF6CFF2-3FB3-4532-87AD-CEBB8BB79338}" type="datetimeFigureOut">
              <a:rPr lang="zh-CN" altLang="en-US"/>
              <a:pPr>
                <a:defRPr/>
              </a:pPr>
              <a:t>2016/8/14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CC026495-FBD8-46B1-802D-25464B4132B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图片 3" descr="52b94fc3299ec_2.png"/>
          <p:cNvPicPr>
            <a:picLocks noChangeAspect="1"/>
          </p:cNvPicPr>
          <p:nvPr/>
        </p:nvPicPr>
        <p:blipFill>
          <a:blip r:embed="rId3"/>
          <a:srcRect/>
          <a:stretch>
            <a:fillRect/>
          </a:stretch>
        </p:blipFill>
        <p:spPr bwMode="auto">
          <a:xfrm>
            <a:off x="0" y="0"/>
            <a:ext cx="9156700" cy="6858000"/>
          </a:xfrm>
          <a:prstGeom prst="rect">
            <a:avLst/>
          </a:prstGeom>
          <a:noFill/>
          <a:ln w="9525">
            <a:noFill/>
            <a:miter lim="800000"/>
            <a:headEnd/>
            <a:tailEnd/>
          </a:ln>
        </p:spPr>
      </p:pic>
      <p:sp>
        <p:nvSpPr>
          <p:cNvPr id="2" name="标题 1"/>
          <p:cNvSpPr>
            <a:spLocks noGrp="1"/>
          </p:cNvSpPr>
          <p:nvPr>
            <p:ph type="ctrTitle"/>
          </p:nvPr>
        </p:nvSpPr>
        <p:spPr>
          <a:xfrm>
            <a:off x="1371600" y="1357313"/>
            <a:ext cx="7772400" cy="1470025"/>
          </a:xfrm>
        </p:spPr>
        <p:txBody>
          <a:bodyPr/>
          <a:lstStyle/>
          <a:p>
            <a:r>
              <a:rPr lang="en-US" altLang="zh-CN" sz="5400" smtClean="0">
                <a:latin typeface="Blackadder ITC"/>
              </a:rPr>
              <a:t>Arthur Miller</a:t>
            </a:r>
            <a:endParaRPr lang="zh-CN" altLang="en-US" sz="5400" smtClean="0">
              <a:latin typeface="Blackadder ITC"/>
            </a:endParaRPr>
          </a:p>
        </p:txBody>
      </p:sp>
      <p:pic>
        <p:nvPicPr>
          <p:cNvPr id="5" name="图片 4" descr="c4c41048gdcbc068a1ae8&amp;690.gif"/>
          <p:cNvPicPr>
            <a:picLocks noChangeAspect="1"/>
          </p:cNvPicPr>
          <p:nvPr/>
        </p:nvPicPr>
        <p:blipFill>
          <a:blip r:embed="rId4">
            <a:duotone>
              <a:prstClr val="black"/>
              <a:schemeClr val="accent6">
                <a:tint val="45000"/>
                <a:satMod val="400000"/>
              </a:schemeClr>
            </a:duotone>
            <a:lum bright="10000"/>
          </a:blip>
          <a:stretch>
            <a:fillRect/>
          </a:stretch>
        </p:blipFill>
        <p:spPr>
          <a:xfrm>
            <a:off x="2357422" y="3571876"/>
            <a:ext cx="5929354" cy="1333505"/>
          </a:xfrm>
          <a:prstGeom prst="rect">
            <a:avLst/>
          </a:prstGeom>
        </p:spPr>
      </p:pic>
    </p:spTree>
  </p:cSld>
  <p:clrMapOvr>
    <a:masterClrMapping/>
  </p:clrMapOvr>
  <p:transition spd="slow">
    <p:dissolve/>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内容占位符 3" descr="3c300f2380f8ac5372be9f8d96b7_539_518.jpg"/>
          <p:cNvPicPr>
            <a:picLocks noGrp="1" noChangeAspect="1"/>
          </p:cNvPicPr>
          <p:nvPr>
            <p:ph idx="1"/>
          </p:nvPr>
        </p:nvPicPr>
        <p:blipFill>
          <a:blip r:embed="rId2"/>
          <a:srcRect/>
          <a:stretch>
            <a:fillRect/>
          </a:stretch>
        </p:blipFill>
        <p:spPr>
          <a:xfrm>
            <a:off x="0" y="0"/>
            <a:ext cx="9144000" cy="6858000"/>
          </a:xfrm>
        </p:spPr>
      </p:pic>
      <p:sp>
        <p:nvSpPr>
          <p:cNvPr id="2" name="标题 1"/>
          <p:cNvSpPr>
            <a:spLocks noGrp="1"/>
          </p:cNvSpPr>
          <p:nvPr>
            <p:ph type="title"/>
          </p:nvPr>
        </p:nvSpPr>
        <p:spPr>
          <a:xfrm>
            <a:off x="285750" y="285750"/>
            <a:ext cx="8229600" cy="1131888"/>
          </a:xfrm>
        </p:spPr>
        <p:txBody>
          <a:bodyPr/>
          <a:lstStyle/>
          <a:p>
            <a:r>
              <a:rPr lang="en-US" altLang="zh-CN" sz="6000" b="1" smtClean="0">
                <a:latin typeface="Edwardian Script ITC"/>
              </a:rPr>
              <a:t>Marriage</a:t>
            </a:r>
            <a:endParaRPr lang="zh-CN" altLang="en-US" sz="6000" b="1" smtClean="0">
              <a:latin typeface="Edwardian Script ITC"/>
            </a:endParaRPr>
          </a:p>
        </p:txBody>
      </p:sp>
      <p:sp>
        <p:nvSpPr>
          <p:cNvPr id="5" name="TextBox 4"/>
          <p:cNvSpPr txBox="1">
            <a:spLocks noChangeArrowheads="1"/>
          </p:cNvSpPr>
          <p:nvPr/>
        </p:nvSpPr>
        <p:spPr bwMode="auto">
          <a:xfrm>
            <a:off x="500063" y="2357438"/>
            <a:ext cx="8072437" cy="3081337"/>
          </a:xfrm>
          <a:prstGeom prst="rect">
            <a:avLst/>
          </a:prstGeom>
          <a:noFill/>
          <a:ln w="9525">
            <a:noFill/>
            <a:miter lim="800000"/>
            <a:headEnd/>
            <a:tailEnd/>
          </a:ln>
        </p:spPr>
        <p:txBody>
          <a:bodyPr>
            <a:spAutoFit/>
          </a:bodyPr>
          <a:lstStyle/>
          <a:p>
            <a:r>
              <a:rPr lang="en-US" altLang="zh-CN" sz="2800">
                <a:latin typeface="Calibri" pitchFamily="34" charset="0"/>
              </a:rPr>
              <a:t>     In 1940, he married Mary Grace Slattery. The couple had two children, Jane and Robert (born May 31, 1947). Miller was exempted from military service during World War II because of a high-school football injury to his left kneecap. 1940 was also the year his first play was produced; The Man Who Had All the Luck won the Theatre Guild's National Award.</a:t>
            </a:r>
            <a:endParaRPr lang="zh-CN" altLang="en-US" sz="2800">
              <a:latin typeface="Calibri" pitchFamily="34" charset="0"/>
            </a:endParaRPr>
          </a:p>
        </p:txBody>
      </p:sp>
      <p:sp>
        <p:nvSpPr>
          <p:cNvPr id="6" name="TextBox 5"/>
          <p:cNvSpPr txBox="1">
            <a:spLocks noChangeArrowheads="1"/>
          </p:cNvSpPr>
          <p:nvPr/>
        </p:nvSpPr>
        <p:spPr bwMode="auto">
          <a:xfrm>
            <a:off x="4429125" y="1428750"/>
            <a:ext cx="4714875" cy="584200"/>
          </a:xfrm>
          <a:prstGeom prst="rect">
            <a:avLst/>
          </a:prstGeom>
          <a:noFill/>
          <a:ln w="9525">
            <a:noFill/>
            <a:miter lim="800000"/>
            <a:headEnd/>
            <a:tailEnd/>
          </a:ln>
        </p:spPr>
        <p:txBody>
          <a:bodyPr>
            <a:spAutoFit/>
          </a:bodyPr>
          <a:lstStyle/>
          <a:p>
            <a:r>
              <a:rPr lang="en-US" altLang="zh-CN" sz="3200" b="1">
                <a:latin typeface="Bradley Hand ITC"/>
              </a:rPr>
              <a:t>(His First Wife)</a:t>
            </a:r>
            <a:endParaRPr lang="zh-CN" altLang="en-US" sz="3200" b="1">
              <a:latin typeface="Bradley Hand ITC"/>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内容占位符 10" descr="6.jpg"/>
          <p:cNvPicPr>
            <a:picLocks noGrp="1" noChangeAspect="1"/>
          </p:cNvPicPr>
          <p:nvPr>
            <p:ph idx="1"/>
          </p:nvPr>
        </p:nvPicPr>
        <p:blipFill>
          <a:blip r:embed="rId3"/>
          <a:srcRect/>
          <a:stretch>
            <a:fillRect/>
          </a:stretch>
        </p:blipFill>
        <p:spPr>
          <a:xfrm>
            <a:off x="0" y="0"/>
            <a:ext cx="9144000" cy="6858000"/>
          </a:xfrm>
        </p:spPr>
      </p:pic>
      <p:pic>
        <p:nvPicPr>
          <p:cNvPr id="9" name="图片 8" descr="QQ图片20160320180220.jpg"/>
          <p:cNvPicPr>
            <a:picLocks noChangeAspect="1"/>
          </p:cNvPicPr>
          <p:nvPr/>
        </p:nvPicPr>
        <p:blipFill>
          <a:blip r:embed="rId4">
            <a:grayscl/>
          </a:blip>
          <a:stretch>
            <a:fillRect/>
          </a:stretch>
        </p:blipFill>
        <p:spPr>
          <a:xfrm>
            <a:off x="5143472" y="0"/>
            <a:ext cx="4000528" cy="6858000"/>
          </a:xfrm>
          <a:prstGeom prst="ellipse">
            <a:avLst/>
          </a:prstGeom>
          <a:ln w="63500" cap="rnd">
            <a:solidFill>
              <a:srgbClr val="333333"/>
            </a:solidFill>
          </a:ln>
          <a:effectLst>
            <a:outerShdw blurRad="381000" dist="292100" dir="5400000" sx="-80000" sy="-18000" rotWithShape="0">
              <a:srgbClr val="000000">
                <a:alpha val="22000"/>
              </a:srgbClr>
            </a:outerShdw>
          </a:effectLst>
        </p:spPr>
      </p:pic>
    </p:spTree>
  </p:cSld>
  <p:clrMapOvr>
    <a:masterClrMapping/>
  </p:clrMapOvr>
  <p:transition spd="slow">
    <p:dissolve/>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内容占位符 3" descr="3c300f2380f8ac5372be9f8d96b7_539_518.jpg"/>
          <p:cNvPicPr>
            <a:picLocks noGrp="1" noChangeAspect="1"/>
          </p:cNvPicPr>
          <p:nvPr>
            <p:ph idx="1"/>
          </p:nvPr>
        </p:nvPicPr>
        <p:blipFill>
          <a:blip r:embed="rId2"/>
          <a:srcRect/>
          <a:stretch>
            <a:fillRect/>
          </a:stretch>
        </p:blipFill>
        <p:spPr>
          <a:xfrm>
            <a:off x="0" y="-242888"/>
            <a:ext cx="9144000" cy="6865938"/>
          </a:xfrm>
        </p:spPr>
      </p:pic>
      <p:sp>
        <p:nvSpPr>
          <p:cNvPr id="24578" name="TextBox 4"/>
          <p:cNvSpPr txBox="1">
            <a:spLocks noChangeArrowheads="1"/>
          </p:cNvSpPr>
          <p:nvPr/>
        </p:nvSpPr>
        <p:spPr bwMode="auto">
          <a:xfrm>
            <a:off x="323850" y="188913"/>
            <a:ext cx="8820150" cy="641350"/>
          </a:xfrm>
          <a:prstGeom prst="rect">
            <a:avLst/>
          </a:prstGeom>
          <a:noFill/>
          <a:ln w="9525">
            <a:noFill/>
            <a:miter lim="800000"/>
            <a:headEnd/>
            <a:tailEnd/>
          </a:ln>
        </p:spPr>
        <p:txBody>
          <a:bodyPr>
            <a:spAutoFit/>
          </a:bodyPr>
          <a:lstStyle/>
          <a:p>
            <a:r>
              <a:rPr lang="en-US" altLang="zh-CN" sz="3600" b="1">
                <a:latin typeface="Bradley Hand ITC"/>
              </a:rPr>
              <a:t>His  Second  Wife——Marilyn  Monroe</a:t>
            </a:r>
            <a:endParaRPr lang="zh-CN" altLang="en-US" sz="3600" b="1">
              <a:latin typeface="Bradley Hand ITC"/>
            </a:endParaRPr>
          </a:p>
        </p:txBody>
      </p:sp>
      <p:sp>
        <p:nvSpPr>
          <p:cNvPr id="6" name="TextBox 5"/>
          <p:cNvSpPr txBox="1">
            <a:spLocks noChangeArrowheads="1"/>
          </p:cNvSpPr>
          <p:nvPr/>
        </p:nvSpPr>
        <p:spPr bwMode="auto">
          <a:xfrm>
            <a:off x="357188" y="1357313"/>
            <a:ext cx="8501062" cy="4789487"/>
          </a:xfrm>
          <a:prstGeom prst="rect">
            <a:avLst/>
          </a:prstGeom>
          <a:noFill/>
          <a:ln w="9525">
            <a:noFill/>
            <a:miter lim="800000"/>
            <a:headEnd/>
            <a:tailEnd/>
          </a:ln>
        </p:spPr>
        <p:txBody>
          <a:bodyPr>
            <a:spAutoFit/>
          </a:bodyPr>
          <a:lstStyle/>
          <a:p>
            <a:r>
              <a:rPr lang="en-US" altLang="zh-CN" sz="2800">
                <a:latin typeface="Century Gothic"/>
              </a:rPr>
              <a:t>       Miller's second wife, Marilyn Monroe, in her final completed film, The Misfits (1961). In June 1956, Miller left his first wife Mary Slattery and on June 29 he married Marilyn Monroe. Miller and Monroe had met in April 23, 1951, when they had a brief affair, and had remained in contact since then. Miller began to work on The Misfits, starring his wife. Miller later said that the filming was one of the lowest points in his life; shortly before the film's premiere in 1961, the pair divorced.19 months later, Monroe died of a possible drug overdose.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down)">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allAtOnce"/>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内容占位符 3" descr="3c300f2380f8ac5372be9f8d96b7_539_518.jpg"/>
          <p:cNvPicPr>
            <a:picLocks noGrp="1" noChangeAspect="1"/>
          </p:cNvPicPr>
          <p:nvPr>
            <p:ph idx="1"/>
          </p:nvPr>
        </p:nvPicPr>
        <p:blipFill>
          <a:blip r:embed="rId2"/>
          <a:srcRect/>
          <a:stretch>
            <a:fillRect/>
          </a:stretch>
        </p:blipFill>
        <p:spPr>
          <a:xfrm>
            <a:off x="0" y="0"/>
            <a:ext cx="9144000" cy="6858000"/>
          </a:xfrm>
        </p:spPr>
      </p:pic>
      <p:pic>
        <p:nvPicPr>
          <p:cNvPr id="5" name="图片 4" descr="QQ图片20160320183319.jpg"/>
          <p:cNvPicPr>
            <a:picLocks noChangeAspect="1"/>
          </p:cNvPicPr>
          <p:nvPr/>
        </p:nvPicPr>
        <p:blipFill>
          <a:blip r:embed="rId3"/>
          <a:srcRect/>
          <a:stretch>
            <a:fillRect/>
          </a:stretch>
        </p:blipFill>
        <p:spPr bwMode="auto">
          <a:xfrm>
            <a:off x="214313" y="214313"/>
            <a:ext cx="3468687" cy="4643437"/>
          </a:xfrm>
          <a:prstGeom prst="rect">
            <a:avLst/>
          </a:prstGeom>
          <a:noFill/>
          <a:ln w="9525">
            <a:noFill/>
            <a:miter lim="800000"/>
            <a:headEnd/>
            <a:tailEnd/>
          </a:ln>
        </p:spPr>
      </p:pic>
      <p:pic>
        <p:nvPicPr>
          <p:cNvPr id="6" name="图片 5" descr="QQ图片20160320183257.jpg"/>
          <p:cNvPicPr>
            <a:picLocks noChangeAspect="1"/>
          </p:cNvPicPr>
          <p:nvPr/>
        </p:nvPicPr>
        <p:blipFill>
          <a:blip r:embed="rId4"/>
          <a:srcRect/>
          <a:stretch>
            <a:fillRect/>
          </a:stretch>
        </p:blipFill>
        <p:spPr bwMode="auto">
          <a:xfrm>
            <a:off x="4162425" y="1000125"/>
            <a:ext cx="4981575" cy="4121150"/>
          </a:xfrm>
          <a:prstGeom prst="rect">
            <a:avLst/>
          </a:prstGeom>
          <a:noFill/>
          <a:ln w="9525">
            <a:noFill/>
            <a:miter lim="800000"/>
            <a:headEnd/>
            <a:tailEnd/>
          </a:ln>
        </p:spPr>
      </p:pic>
      <p:pic>
        <p:nvPicPr>
          <p:cNvPr id="7" name="图片 6" descr="QQ图片20160320183303.jpg"/>
          <p:cNvPicPr>
            <a:picLocks noChangeAspect="1"/>
          </p:cNvPicPr>
          <p:nvPr/>
        </p:nvPicPr>
        <p:blipFill>
          <a:blip r:embed="rId5"/>
          <a:srcRect/>
          <a:stretch>
            <a:fillRect/>
          </a:stretch>
        </p:blipFill>
        <p:spPr bwMode="auto">
          <a:xfrm>
            <a:off x="642938" y="2357438"/>
            <a:ext cx="5432425" cy="4000500"/>
          </a:xfrm>
          <a:prstGeom prst="rect">
            <a:avLst/>
          </a:prstGeom>
          <a:noFill/>
          <a:ln w="9525">
            <a:noFill/>
            <a:miter lim="800000"/>
            <a:headEnd/>
            <a:tailEnd/>
          </a:ln>
        </p:spPr>
      </p:pic>
      <p:pic>
        <p:nvPicPr>
          <p:cNvPr id="8" name="图片 7" descr="QQ图片20160320183311.jpg"/>
          <p:cNvPicPr>
            <a:picLocks noChangeAspect="1"/>
          </p:cNvPicPr>
          <p:nvPr/>
        </p:nvPicPr>
        <p:blipFill>
          <a:blip r:embed="rId6"/>
          <a:srcRect/>
          <a:stretch>
            <a:fillRect/>
          </a:stretch>
        </p:blipFill>
        <p:spPr bwMode="auto">
          <a:xfrm>
            <a:off x="5572125" y="1714500"/>
            <a:ext cx="3286125" cy="4918075"/>
          </a:xfrm>
          <a:prstGeom prst="rect">
            <a:avLst/>
          </a:prstGeom>
          <a:noFill/>
          <a:ln w="9525">
            <a:noFill/>
            <a:miter lim="800000"/>
            <a:headEnd/>
            <a:tailEnd/>
          </a:ln>
        </p:spPr>
      </p:pic>
      <p:pic>
        <p:nvPicPr>
          <p:cNvPr id="9" name="图片 8" descr="QQ图片20160320183315.jpg"/>
          <p:cNvPicPr>
            <a:picLocks noChangeAspect="1"/>
          </p:cNvPicPr>
          <p:nvPr/>
        </p:nvPicPr>
        <p:blipFill>
          <a:blip r:embed="rId7"/>
          <a:srcRect/>
          <a:stretch>
            <a:fillRect/>
          </a:stretch>
        </p:blipFill>
        <p:spPr bwMode="auto">
          <a:xfrm>
            <a:off x="2643188" y="285750"/>
            <a:ext cx="4130675" cy="5643563"/>
          </a:xfrm>
          <a:prstGeom prst="rect">
            <a:avLst/>
          </a:prstGeom>
          <a:noFill/>
          <a:ln w="9525">
            <a:noFill/>
            <a:miter lim="800000"/>
            <a:headEnd/>
            <a:tailEnd/>
          </a:ln>
        </p:spPr>
      </p:pic>
      <p:pic>
        <p:nvPicPr>
          <p:cNvPr id="10" name="图片 9" descr="QQ图片20160320183307.jpg"/>
          <p:cNvPicPr>
            <a:picLocks noChangeAspect="1"/>
          </p:cNvPicPr>
          <p:nvPr/>
        </p:nvPicPr>
        <p:blipFill>
          <a:blip r:embed="rId8"/>
          <a:srcRect/>
          <a:stretch>
            <a:fillRect/>
          </a:stretch>
        </p:blipFill>
        <p:spPr bwMode="auto">
          <a:xfrm>
            <a:off x="1285875" y="1428750"/>
            <a:ext cx="3833813" cy="51435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amond(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内容占位符 3" descr="3c300f2380f8ac5372be9f8d96b7_539_518.jpg"/>
          <p:cNvPicPr>
            <a:picLocks noGrp="1" noChangeAspect="1"/>
          </p:cNvPicPr>
          <p:nvPr>
            <p:ph idx="1"/>
          </p:nvPr>
        </p:nvPicPr>
        <p:blipFill>
          <a:blip r:embed="rId2"/>
          <a:srcRect/>
          <a:stretch>
            <a:fillRect/>
          </a:stretch>
        </p:blipFill>
        <p:spPr>
          <a:xfrm>
            <a:off x="0" y="0"/>
            <a:ext cx="9144000" cy="6858000"/>
          </a:xfrm>
        </p:spPr>
      </p:pic>
      <p:sp>
        <p:nvSpPr>
          <p:cNvPr id="2" name="标题 1"/>
          <p:cNvSpPr>
            <a:spLocks noGrp="1"/>
          </p:cNvSpPr>
          <p:nvPr>
            <p:ph type="title"/>
          </p:nvPr>
        </p:nvSpPr>
        <p:spPr>
          <a:xfrm>
            <a:off x="428625" y="142875"/>
            <a:ext cx="8229600" cy="1131888"/>
          </a:xfrm>
        </p:spPr>
        <p:txBody>
          <a:bodyPr/>
          <a:lstStyle/>
          <a:p>
            <a:r>
              <a:rPr lang="en-US" altLang="zh-CN" sz="3600" b="1" smtClean="0">
                <a:latin typeface="Bradley Hand ITC"/>
              </a:rPr>
              <a:t>His Third Wife</a:t>
            </a:r>
            <a:endParaRPr lang="zh-CN" altLang="en-US" sz="3600" b="1" smtClean="0">
              <a:latin typeface="Bradley Hand ITC"/>
            </a:endParaRPr>
          </a:p>
        </p:txBody>
      </p:sp>
      <p:sp>
        <p:nvSpPr>
          <p:cNvPr id="5" name="TextBox 4"/>
          <p:cNvSpPr txBox="1">
            <a:spLocks noChangeArrowheads="1"/>
          </p:cNvSpPr>
          <p:nvPr/>
        </p:nvSpPr>
        <p:spPr bwMode="auto">
          <a:xfrm>
            <a:off x="428625" y="1428750"/>
            <a:ext cx="8429625" cy="4473575"/>
          </a:xfrm>
          <a:prstGeom prst="rect">
            <a:avLst/>
          </a:prstGeom>
          <a:noFill/>
          <a:ln w="9525">
            <a:noFill/>
            <a:miter lim="800000"/>
            <a:headEnd/>
            <a:tailEnd/>
          </a:ln>
        </p:spPr>
        <p:txBody>
          <a:bodyPr>
            <a:spAutoFit/>
          </a:bodyPr>
          <a:lstStyle/>
          <a:p>
            <a:r>
              <a:rPr lang="en-US" altLang="zh-CN">
                <a:latin typeface="Calibri" pitchFamily="34" charset="0"/>
              </a:rPr>
              <a:t> </a:t>
            </a:r>
            <a:r>
              <a:rPr lang="en-US" altLang="zh-CN" sz="2400">
                <a:latin typeface="Calibri" pitchFamily="34" charset="0"/>
              </a:rPr>
              <a:t>Miller's future wife Inge Morath worked as a photographer documenting the film's production. The film proved to be the last appearances for both Monroe and Clark Gable, and one of the last for Montgomery Clift. Miller married photographer Inge Morath on February 17, 1962 and the first of their two children, Rebecca, was born September 15, 1962. Their son Daniel was born with Down syndrome in November 1966; he was institutionalized and excluded from the Millers' personal life at Arthur's insistence. The couple remained together until Inge's death in 2002. Arthur Miller's son-in-law, actor Daniel Day-Lewis, is said to have visited Daniel frequently, and to have persuaded Arthur Miller to reunite with his adult son, Daniel</a:t>
            </a:r>
            <a:r>
              <a:rPr lang="en-US" altLang="zh-CN">
                <a:latin typeface="Calibri" pitchFamily="34" charset="0"/>
              </a:rPr>
              <a:t>.</a:t>
            </a:r>
            <a:endParaRPr lang="zh-CN" altLang="en-US">
              <a:latin typeface="Calibri"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内容占位符 3" descr="4afbfbedab64034f943ffe5dafc379310b551dfe.jpg"/>
          <p:cNvPicPr>
            <a:picLocks noGrp="1" noChangeAspect="1"/>
          </p:cNvPicPr>
          <p:nvPr>
            <p:ph idx="1"/>
          </p:nvPr>
        </p:nvPicPr>
        <p:blipFill>
          <a:blip r:embed="rId2"/>
          <a:srcRect/>
          <a:stretch>
            <a:fillRect/>
          </a:stretch>
        </p:blipFill>
        <p:spPr>
          <a:xfrm>
            <a:off x="0" y="0"/>
            <a:ext cx="9144000" cy="6858000"/>
          </a:xfrm>
        </p:spPr>
      </p:pic>
      <p:sp>
        <p:nvSpPr>
          <p:cNvPr id="2" name="标题 1"/>
          <p:cNvSpPr>
            <a:spLocks noGrp="1"/>
          </p:cNvSpPr>
          <p:nvPr>
            <p:ph type="title"/>
          </p:nvPr>
        </p:nvSpPr>
        <p:spPr>
          <a:xfrm>
            <a:off x="500063" y="357188"/>
            <a:ext cx="8229600" cy="1143000"/>
          </a:xfrm>
        </p:spPr>
        <p:txBody>
          <a:bodyPr/>
          <a:lstStyle/>
          <a:p>
            <a:r>
              <a:rPr lang="en-US" altLang="zh-CN" sz="4800" b="1" smtClean="0">
                <a:latin typeface="Gigi"/>
              </a:rPr>
              <a:t>His  Death</a:t>
            </a:r>
            <a:endParaRPr lang="zh-CN" altLang="en-US" sz="4800" b="1" smtClean="0">
              <a:latin typeface="Gigi"/>
            </a:endParaRPr>
          </a:p>
        </p:txBody>
      </p:sp>
      <p:sp>
        <p:nvSpPr>
          <p:cNvPr id="5" name="TextBox 4"/>
          <p:cNvSpPr txBox="1">
            <a:spLocks noChangeArrowheads="1"/>
          </p:cNvSpPr>
          <p:nvPr/>
        </p:nvSpPr>
        <p:spPr bwMode="auto">
          <a:xfrm>
            <a:off x="571500" y="1785938"/>
            <a:ext cx="8215313" cy="4362450"/>
          </a:xfrm>
          <a:prstGeom prst="rect">
            <a:avLst/>
          </a:prstGeom>
          <a:noFill/>
          <a:ln w="9525">
            <a:noFill/>
            <a:miter lim="800000"/>
            <a:headEnd/>
            <a:tailEnd/>
          </a:ln>
        </p:spPr>
        <p:txBody>
          <a:bodyPr>
            <a:spAutoFit/>
          </a:bodyPr>
          <a:lstStyle/>
          <a:p>
            <a:r>
              <a:rPr lang="en-US" altLang="zh-CN" sz="2800">
                <a:latin typeface="Chiller"/>
              </a:rPr>
              <a:t>     Miller died of heart failure after suffering from cancer, pneumonia and congestive heart disease, at his home in Roxbury, Connecticut. He had been in hospice care at his sister's apartment in New York since his release from hospital the previous month. He died on the evening of February 10, 2005 (the 56th anniversary of the Broadway debut of Death of a Salesman), aged 89, surrounded by Barley, family and friends. He is interred at Roxbury Center Cemetery in Roxbury.</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内容占位符 3" descr="52b94fc3299ec_3.png"/>
          <p:cNvPicPr>
            <a:picLocks noGrp="1" noChangeAspect="1"/>
          </p:cNvPicPr>
          <p:nvPr>
            <p:ph idx="1"/>
          </p:nvPr>
        </p:nvPicPr>
        <p:blipFill>
          <a:blip r:embed="rId3"/>
          <a:srcRect/>
          <a:stretch>
            <a:fillRect/>
          </a:stretch>
        </p:blipFill>
        <p:spPr>
          <a:xfrm>
            <a:off x="0" y="0"/>
            <a:ext cx="9156700" cy="6858000"/>
          </a:xfrm>
        </p:spPr>
      </p:pic>
      <p:sp>
        <p:nvSpPr>
          <p:cNvPr id="5" name="矩形 4"/>
          <p:cNvSpPr/>
          <p:nvPr/>
        </p:nvSpPr>
        <p:spPr>
          <a:xfrm>
            <a:off x="2071670" y="1785926"/>
            <a:ext cx="5786478" cy="1200329"/>
          </a:xfrm>
          <a:prstGeom prst="rect">
            <a:avLst/>
          </a:prstGeom>
          <a:noFill/>
        </p:spPr>
        <p:txBody>
          <a:bodyPr>
            <a:spAutoFit/>
          </a:bodyPr>
          <a:lstStyle/>
          <a:p>
            <a:pPr algn="ctr" fontAlgn="auto">
              <a:spcBef>
                <a:spcPts val="0"/>
              </a:spcBef>
              <a:spcAft>
                <a:spcPts val="0"/>
              </a:spcAft>
              <a:defRPr/>
            </a:pPr>
            <a:r>
              <a:rPr lang="en-US" altLang="zh-CN" sz="72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n-lt"/>
                <a:ea typeface="+mn-ea"/>
              </a:rPr>
              <a:t>Thank You</a:t>
            </a:r>
            <a:endParaRPr lang="zh-CN" altLang="en-US" sz="72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mn-lt"/>
              <a:ea typeface="+mn-ea"/>
            </a:endParaRPr>
          </a:p>
        </p:txBody>
      </p:sp>
      <p:pic>
        <p:nvPicPr>
          <p:cNvPr id="28675" name="图片 7" descr="20150123223831_4MXzT.gif"/>
          <p:cNvPicPr>
            <a:picLocks noChangeAspect="1"/>
          </p:cNvPicPr>
          <p:nvPr/>
        </p:nvPicPr>
        <p:blipFill>
          <a:blip r:embed="rId4"/>
          <a:srcRect/>
          <a:stretch>
            <a:fillRect/>
          </a:stretch>
        </p:blipFill>
        <p:spPr bwMode="auto">
          <a:xfrm>
            <a:off x="5500688" y="2214563"/>
            <a:ext cx="3810000" cy="3810000"/>
          </a:xfrm>
          <a:prstGeom prst="rect">
            <a:avLst/>
          </a:prstGeom>
          <a:noFill/>
          <a:ln w="9525">
            <a:noFill/>
            <a:miter lim="800000"/>
            <a:headEnd/>
            <a:tailEnd/>
          </a:ln>
        </p:spPr>
      </p:pic>
    </p:spTree>
  </p:cSld>
  <p:clrMapOvr>
    <a:masterClrMapping/>
  </p:clrMapOvr>
  <p:transition spd="slow">
    <p:wipe dir="r"/>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内容占位符 3" descr="77abb4657449dcffe66257cd37e9e417.jpg"/>
          <p:cNvPicPr>
            <a:picLocks noGrp="1" noChangeAspect="1"/>
          </p:cNvPicPr>
          <p:nvPr>
            <p:ph idx="1"/>
          </p:nvPr>
        </p:nvPicPr>
        <p:blipFill>
          <a:blip r:embed="rId3"/>
          <a:srcRect/>
          <a:stretch>
            <a:fillRect/>
          </a:stretch>
        </p:blipFill>
        <p:spPr>
          <a:xfrm>
            <a:off x="0" y="-93663"/>
            <a:ext cx="9144000" cy="6951663"/>
          </a:xfrm>
        </p:spPr>
      </p:pic>
      <p:pic>
        <p:nvPicPr>
          <p:cNvPr id="5" name="图片 4" descr="Arthur-miller.jpg"/>
          <p:cNvPicPr>
            <a:picLocks noChangeAspect="1"/>
          </p:cNvPicPr>
          <p:nvPr/>
        </p:nvPicPr>
        <p:blipFill>
          <a:blip r:embed="rId4"/>
          <a:srcRect/>
          <a:stretch>
            <a:fillRect/>
          </a:stretch>
        </p:blipFill>
        <p:spPr bwMode="auto">
          <a:xfrm>
            <a:off x="428625" y="214313"/>
            <a:ext cx="3262313" cy="4000500"/>
          </a:xfrm>
          <a:prstGeom prst="rect">
            <a:avLst/>
          </a:prstGeom>
          <a:noFill/>
          <a:ln w="9525">
            <a:noFill/>
            <a:miter lim="800000"/>
            <a:headEnd/>
            <a:tailEnd/>
          </a:ln>
        </p:spPr>
      </p:pic>
      <p:sp>
        <p:nvSpPr>
          <p:cNvPr id="6" name="TextBox 5"/>
          <p:cNvSpPr txBox="1">
            <a:spLocks noChangeArrowheads="1"/>
          </p:cNvSpPr>
          <p:nvPr/>
        </p:nvSpPr>
        <p:spPr bwMode="auto">
          <a:xfrm>
            <a:off x="4000500" y="214313"/>
            <a:ext cx="4714875" cy="6938962"/>
          </a:xfrm>
          <a:prstGeom prst="rect">
            <a:avLst/>
          </a:prstGeom>
          <a:noFill/>
          <a:ln w="9525">
            <a:noFill/>
            <a:miter lim="800000"/>
            <a:headEnd/>
            <a:tailEnd/>
          </a:ln>
        </p:spPr>
        <p:txBody>
          <a:bodyPr>
            <a:spAutoFit/>
          </a:bodyPr>
          <a:lstStyle/>
          <a:p>
            <a:r>
              <a:rPr lang="en-US" altLang="zh-CN" sz="2400" b="1">
                <a:solidFill>
                  <a:srgbClr val="FFFF00"/>
                </a:solidFill>
                <a:latin typeface="Calibri" pitchFamily="34" charset="0"/>
              </a:rPr>
              <a:t>Arthur Asher Miller (October 17, 1915 – February 10, 2005) </a:t>
            </a:r>
            <a:r>
              <a:rPr lang="en-US" altLang="zh-CN" sz="2400" b="1">
                <a:latin typeface="Calibri" pitchFamily="34" charset="0"/>
              </a:rPr>
              <a:t>was a prolific American playwright, essayist, and prominent figure in twentieth-century American theatre. Among his most popular plays are </a:t>
            </a:r>
            <a:r>
              <a:rPr lang="en-US" altLang="zh-CN" sz="2400" b="1" i="1">
                <a:latin typeface="Calibri" pitchFamily="34" charset="0"/>
              </a:rPr>
              <a:t>All My Sons</a:t>
            </a:r>
            <a:r>
              <a:rPr lang="en-US" altLang="zh-CN" sz="2400" b="1">
                <a:latin typeface="Calibri" pitchFamily="34" charset="0"/>
              </a:rPr>
              <a:t> (1947), </a:t>
            </a:r>
            <a:r>
              <a:rPr lang="en-US" altLang="zh-CN" sz="2400" b="1" i="1">
                <a:latin typeface="Calibri" pitchFamily="34" charset="0"/>
              </a:rPr>
              <a:t>Death of a Salesman</a:t>
            </a:r>
            <a:r>
              <a:rPr lang="en-US" altLang="zh-CN" sz="2400" b="1">
                <a:latin typeface="Calibri" pitchFamily="34" charset="0"/>
              </a:rPr>
              <a:t> (1949), </a:t>
            </a:r>
            <a:r>
              <a:rPr lang="en-US" altLang="zh-CN" sz="2400" b="1" i="1">
                <a:latin typeface="Calibri" pitchFamily="34" charset="0"/>
              </a:rPr>
              <a:t>The Crucible</a:t>
            </a:r>
            <a:r>
              <a:rPr lang="en-US" altLang="zh-CN" sz="2400" b="1">
                <a:latin typeface="Calibri" pitchFamily="34" charset="0"/>
              </a:rPr>
              <a:t> (1953) and </a:t>
            </a:r>
            <a:r>
              <a:rPr lang="en-US" altLang="zh-CN" sz="2400" b="1" i="1">
                <a:latin typeface="Calibri" pitchFamily="34" charset="0"/>
              </a:rPr>
              <a:t>A View from the Bridge</a:t>
            </a:r>
            <a:r>
              <a:rPr lang="en-US" altLang="zh-CN" sz="2400" b="1">
                <a:latin typeface="Calibri" pitchFamily="34" charset="0"/>
              </a:rPr>
              <a:t> (1955, revised 1956). He also wrote several screenplays and was most noted for his work on The Misfits (1961). The drama </a:t>
            </a:r>
            <a:r>
              <a:rPr lang="en-US" altLang="zh-CN" sz="2400" b="1" i="1">
                <a:latin typeface="Calibri" pitchFamily="34" charset="0"/>
              </a:rPr>
              <a:t>Death of a Salesman</a:t>
            </a:r>
            <a:r>
              <a:rPr lang="en-US" altLang="zh-CN" sz="2400" b="1">
                <a:latin typeface="Calibri" pitchFamily="34" charset="0"/>
              </a:rPr>
              <a:t> is often numbered on the short list of finest American plays in the 20th century alongside </a:t>
            </a:r>
            <a:r>
              <a:rPr lang="en-US" altLang="zh-CN" sz="2400" b="1" i="1">
                <a:latin typeface="Calibri" pitchFamily="34" charset="0"/>
              </a:rPr>
              <a:t>Long Day's Journey into Night</a:t>
            </a:r>
            <a:r>
              <a:rPr lang="en-US" altLang="zh-CN" sz="2400" b="1">
                <a:latin typeface="Calibri" pitchFamily="34" charset="0"/>
              </a:rPr>
              <a:t> and </a:t>
            </a:r>
            <a:r>
              <a:rPr lang="en-US" altLang="zh-CN" sz="2400" b="1" i="1">
                <a:latin typeface="Calibri" pitchFamily="34" charset="0"/>
              </a:rPr>
              <a:t>A Streetcar Named Desire.</a:t>
            </a:r>
          </a:p>
          <a:p>
            <a:endParaRPr lang="en-US" altLang="zh-CN" i="1">
              <a:latin typeface="Calibri" pitchFamily="34" charset="0"/>
            </a:endParaRPr>
          </a:p>
        </p:txBody>
      </p:sp>
    </p:spTree>
  </p:cSld>
  <p:clrMapOvr>
    <a:masterClrMapping/>
  </p:clrMapOvr>
  <p:transition spd="slow">
    <p:wedge/>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77abb4657449dcffe66257cd37e9e417.jpg"/>
          <p:cNvPicPr>
            <a:picLocks noGrp="1" noChangeAspect="1"/>
          </p:cNvPicPr>
          <p:nvPr>
            <p:ph idx="1"/>
          </p:nvPr>
        </p:nvPicPr>
        <p:blipFill>
          <a:blip r:embed="rId2"/>
          <a:srcRect/>
          <a:stretch>
            <a:fillRect/>
          </a:stretch>
        </p:blipFill>
        <p:spPr>
          <a:xfrm>
            <a:off x="0" y="0"/>
            <a:ext cx="9144000" cy="6858000"/>
          </a:xfrm>
        </p:spPr>
      </p:pic>
      <p:sp>
        <p:nvSpPr>
          <p:cNvPr id="7" name="TextBox 6"/>
          <p:cNvSpPr txBox="1">
            <a:spLocks noChangeArrowheads="1"/>
          </p:cNvSpPr>
          <p:nvPr/>
        </p:nvSpPr>
        <p:spPr bwMode="auto">
          <a:xfrm>
            <a:off x="1428750" y="1500188"/>
            <a:ext cx="6572250" cy="3743325"/>
          </a:xfrm>
          <a:prstGeom prst="rect">
            <a:avLst/>
          </a:prstGeom>
          <a:noFill/>
          <a:ln w="9525">
            <a:noFill/>
            <a:miter lim="800000"/>
            <a:headEnd/>
            <a:tailEnd/>
          </a:ln>
        </p:spPr>
        <p:txBody>
          <a:bodyPr>
            <a:spAutoFit/>
          </a:bodyPr>
          <a:lstStyle/>
          <a:p>
            <a:r>
              <a:rPr lang="en-US" altLang="zh-CN" sz="2400" b="1">
                <a:latin typeface="Calibri" pitchFamily="34" charset="0"/>
              </a:rPr>
              <a:t>Miller was often in the public eye, particularly during the late 1940s, 1950s and early 1960s. During this time, he was awarded the Pulitzer Prize for Drama; testified before the House Un-American Activities Committee; and was married to Marilyn Monroe. He received the Prince of Asturias Award and the Premium Imperial prize in 2002 and the Jerusalem Prize in 2003</a:t>
            </a:r>
            <a:r>
              <a:rPr lang="zh-CN" altLang="en-US" sz="2400" b="1">
                <a:latin typeface="Calibri" pitchFamily="34" charset="0"/>
              </a:rPr>
              <a:t>，</a:t>
            </a:r>
            <a:r>
              <a:rPr lang="en-US" altLang="zh-CN" sz="2400" b="1">
                <a:latin typeface="Calibri" pitchFamily="34" charset="0"/>
              </a:rPr>
              <a:t>as well as the Dorothy and Lillian Gish Lifetime Achievement Award and the Pulitzer Prize.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内容占位符 3" descr="84b2OOOPIC66.jpg"/>
          <p:cNvPicPr>
            <a:picLocks noGrp="1" noChangeAspect="1"/>
          </p:cNvPicPr>
          <p:nvPr>
            <p:ph idx="1"/>
          </p:nvPr>
        </p:nvPicPr>
        <p:blipFill>
          <a:blip r:embed="rId2"/>
          <a:srcRect/>
          <a:stretch>
            <a:fillRect/>
          </a:stretch>
        </p:blipFill>
        <p:spPr>
          <a:xfrm>
            <a:off x="0" y="0"/>
            <a:ext cx="9144000" cy="6858000"/>
          </a:xfrm>
        </p:spPr>
      </p:pic>
      <p:sp>
        <p:nvSpPr>
          <p:cNvPr id="2" name="标题 1"/>
          <p:cNvSpPr>
            <a:spLocks noGrp="1"/>
          </p:cNvSpPr>
          <p:nvPr>
            <p:ph type="title"/>
          </p:nvPr>
        </p:nvSpPr>
        <p:spPr>
          <a:xfrm>
            <a:off x="357188" y="285750"/>
            <a:ext cx="8229600" cy="1143000"/>
          </a:xfrm>
        </p:spPr>
        <p:txBody>
          <a:bodyPr/>
          <a:lstStyle/>
          <a:p>
            <a:r>
              <a:rPr lang="en-US" altLang="zh-CN" sz="6000" smtClean="0">
                <a:latin typeface="Brush Script MT"/>
              </a:rPr>
              <a:t>Biography</a:t>
            </a:r>
            <a:endParaRPr lang="zh-CN" altLang="en-US" sz="6000" smtClean="0">
              <a:latin typeface="Brush Script MT"/>
            </a:endParaRPr>
          </a:p>
        </p:txBody>
      </p:sp>
      <p:sp>
        <p:nvSpPr>
          <p:cNvPr id="6" name="TextBox 5"/>
          <p:cNvSpPr txBox="1">
            <a:spLocks noChangeArrowheads="1"/>
          </p:cNvSpPr>
          <p:nvPr/>
        </p:nvSpPr>
        <p:spPr bwMode="auto">
          <a:xfrm>
            <a:off x="714375" y="1857375"/>
            <a:ext cx="7429500" cy="3990975"/>
          </a:xfrm>
          <a:prstGeom prst="rect">
            <a:avLst/>
          </a:prstGeom>
          <a:noFill/>
          <a:ln w="9525">
            <a:noFill/>
            <a:miter lim="800000"/>
            <a:headEnd/>
            <a:tailEnd/>
          </a:ln>
        </p:spPr>
        <p:txBody>
          <a:bodyPr>
            <a:spAutoFit/>
          </a:bodyPr>
          <a:lstStyle/>
          <a:p>
            <a:pPr>
              <a:buFont typeface="Wingdings" pitchFamily="2" charset="2"/>
              <a:buChar char="u"/>
            </a:pPr>
            <a:r>
              <a:rPr lang="en-US" altLang="zh-CN" sz="2200" i="1">
                <a:latin typeface="Calibri" pitchFamily="34" charset="0"/>
              </a:rPr>
              <a:t>Arthur Asher Miller was born on October 18, 1915, in Harlem, in the New York City borough of Manhattan, the second of three children of Augusta (Barnett) and Isidore Miller. Miller was Jewish</a:t>
            </a:r>
          </a:p>
          <a:p>
            <a:pPr>
              <a:buFont typeface="Wingdings" pitchFamily="2" charset="2"/>
              <a:buChar char="u"/>
            </a:pPr>
            <a:r>
              <a:rPr lang="en-US" altLang="zh-CN" sz="2200" i="1">
                <a:latin typeface="Calibri" pitchFamily="34" charset="0"/>
              </a:rPr>
              <a:t>His family background was not bad. But in the wall Street Crash of 1929, the family lost almost everything and moved to Gravesend, Brooklyn. As a teenager, Miller delivered bread every morning before school to help the family. After graduating in 1932 from Abraham Lincoln High School, he worked at several menial jobs to pay for his college tuition.</a:t>
            </a:r>
          </a:p>
          <a:p>
            <a:endParaRPr lang="en-US" altLang="zh-CN">
              <a:latin typeface="Calibri" pitchFamily="34" charset="0"/>
            </a:endParaRPr>
          </a:p>
          <a:p>
            <a:endParaRPr lang="zh-CN" altLang="en-US">
              <a:latin typeface="Calibri"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down)">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内容占位符 5" descr="84b2OOOPIC66.jpg"/>
          <p:cNvPicPr>
            <a:picLocks noGrp="1" noChangeAspect="1"/>
          </p:cNvPicPr>
          <p:nvPr>
            <p:ph idx="1"/>
          </p:nvPr>
        </p:nvPicPr>
        <p:blipFill>
          <a:blip r:embed="rId2"/>
          <a:srcRect/>
          <a:stretch>
            <a:fillRect/>
          </a:stretch>
        </p:blipFill>
        <p:spPr>
          <a:xfrm>
            <a:off x="0" y="0"/>
            <a:ext cx="9201150" cy="6858000"/>
          </a:xfrm>
        </p:spPr>
      </p:pic>
      <p:sp>
        <p:nvSpPr>
          <p:cNvPr id="7" name="TextBox 6"/>
          <p:cNvSpPr txBox="1">
            <a:spLocks noChangeArrowheads="1"/>
          </p:cNvSpPr>
          <p:nvPr/>
        </p:nvSpPr>
        <p:spPr bwMode="auto">
          <a:xfrm>
            <a:off x="642938" y="928688"/>
            <a:ext cx="7929562" cy="4721225"/>
          </a:xfrm>
          <a:prstGeom prst="rect">
            <a:avLst/>
          </a:prstGeom>
          <a:noFill/>
          <a:ln w="9525">
            <a:noFill/>
            <a:miter lim="800000"/>
            <a:headEnd/>
            <a:tailEnd/>
          </a:ln>
        </p:spPr>
        <p:txBody>
          <a:bodyPr>
            <a:spAutoFit/>
          </a:bodyPr>
          <a:lstStyle/>
          <a:p>
            <a:pPr>
              <a:buFont typeface="Wingdings" pitchFamily="2" charset="2"/>
              <a:buChar char="u"/>
            </a:pPr>
            <a:r>
              <a:rPr lang="en-US" altLang="zh-CN" sz="2200" i="1">
                <a:latin typeface="Calibri" pitchFamily="34" charset="0"/>
              </a:rPr>
              <a:t>At the University of Michigan, Miller first majored in journalism and worked for the student paper, the Michigan Daily. It was during this time that he wrote his first play, No Villain. Miller switched his major to English, and subsequently won the Avery Hopwood Award for No Villain. The award brought him his first recognition and led him to begin to consider that he could have a career as a playwright. Miller enrolled in a playwriting seminar taught by the influential Professor Kenneth Rowe, who instructed him in his early forays into playwriting</a:t>
            </a:r>
          </a:p>
          <a:p>
            <a:pPr>
              <a:buFont typeface="Wingdings" pitchFamily="2" charset="2"/>
              <a:buChar char="u"/>
            </a:pPr>
            <a:r>
              <a:rPr lang="en-US" altLang="zh-CN" sz="2200" i="1">
                <a:latin typeface="Calibri" pitchFamily="34" charset="0"/>
              </a:rPr>
              <a:t> Miller retained strong ties to his alma mater throughout the rest of his life, establishing the university's Arthur Miller Award in 1985 and Arthur Miller Award for Dramatic Writing in 1999, and lending his name to the Arthur Miller Theatre in 2000.</a:t>
            </a:r>
          </a:p>
          <a:p>
            <a:endParaRPr lang="zh-CN" altLang="en-US">
              <a:latin typeface="Calibri"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内容占位符 3" descr="3320946_104532034723_2.jpg"/>
          <p:cNvPicPr>
            <a:picLocks noGrp="1" noChangeAspect="1"/>
          </p:cNvPicPr>
          <p:nvPr>
            <p:ph idx="1"/>
          </p:nvPr>
        </p:nvPicPr>
        <p:blipFill>
          <a:blip r:embed="rId2"/>
          <a:srcRect/>
          <a:stretch>
            <a:fillRect/>
          </a:stretch>
        </p:blipFill>
        <p:spPr>
          <a:xfrm>
            <a:off x="0" y="0"/>
            <a:ext cx="9144000" cy="6858000"/>
          </a:xfrm>
        </p:spPr>
      </p:pic>
      <p:sp>
        <p:nvSpPr>
          <p:cNvPr id="2" name="标题 1"/>
          <p:cNvSpPr>
            <a:spLocks noGrp="1"/>
          </p:cNvSpPr>
          <p:nvPr>
            <p:ph type="title"/>
          </p:nvPr>
        </p:nvSpPr>
        <p:spPr>
          <a:xfrm>
            <a:off x="428625" y="500063"/>
            <a:ext cx="8229600" cy="1143000"/>
          </a:xfrm>
        </p:spPr>
        <p:txBody>
          <a:bodyPr/>
          <a:lstStyle/>
          <a:p>
            <a:r>
              <a:rPr lang="en-US" altLang="zh-CN" sz="4800" smtClean="0">
                <a:latin typeface="Algerian"/>
              </a:rPr>
              <a:t>Famous Work</a:t>
            </a:r>
            <a:endParaRPr lang="zh-CN" altLang="en-US" sz="4800" smtClean="0">
              <a:latin typeface="Algerian"/>
            </a:endParaRPr>
          </a:p>
        </p:txBody>
      </p:sp>
      <p:sp>
        <p:nvSpPr>
          <p:cNvPr id="5" name="TextBox 4"/>
          <p:cNvSpPr txBox="1">
            <a:spLocks noChangeArrowheads="1"/>
          </p:cNvSpPr>
          <p:nvPr/>
        </p:nvSpPr>
        <p:spPr bwMode="auto">
          <a:xfrm>
            <a:off x="857250" y="1912938"/>
            <a:ext cx="7715250" cy="3019425"/>
          </a:xfrm>
          <a:prstGeom prst="rect">
            <a:avLst/>
          </a:prstGeom>
          <a:noFill/>
          <a:ln w="9525">
            <a:noFill/>
            <a:miter lim="800000"/>
            <a:headEnd/>
            <a:tailEnd/>
          </a:ln>
        </p:spPr>
        <p:txBody>
          <a:bodyPr anchor="ctr" anchorCtr="1">
            <a:spAutoFit/>
          </a:bodyPr>
          <a:lstStyle/>
          <a:p>
            <a:pPr>
              <a:lnSpc>
                <a:spcPct val="150000"/>
              </a:lnSpc>
              <a:buFont typeface="Arial" charset="0"/>
              <a:buChar char="•"/>
            </a:pPr>
            <a:r>
              <a:rPr lang="en-US" altLang="zh-CN" sz="3200">
                <a:latin typeface="Harlow Solid Italic"/>
              </a:rPr>
              <a:t>All My Sons </a:t>
            </a:r>
          </a:p>
          <a:p>
            <a:pPr>
              <a:lnSpc>
                <a:spcPct val="150000"/>
              </a:lnSpc>
              <a:buFont typeface="Arial" charset="0"/>
              <a:buChar char="•"/>
            </a:pPr>
            <a:r>
              <a:rPr lang="en-US" altLang="zh-CN" sz="3200">
                <a:latin typeface="Harlow Solid Italic"/>
              </a:rPr>
              <a:t>Death of A  Salesman</a:t>
            </a:r>
          </a:p>
          <a:p>
            <a:pPr>
              <a:lnSpc>
                <a:spcPct val="150000"/>
              </a:lnSpc>
              <a:buFont typeface="Arial" charset="0"/>
              <a:buChar char="•"/>
            </a:pPr>
            <a:r>
              <a:rPr lang="en-US" altLang="zh-CN" sz="3200">
                <a:latin typeface="Harlow Solid Italic"/>
              </a:rPr>
              <a:t>A View  from the  Bridge</a:t>
            </a:r>
          </a:p>
          <a:p>
            <a:pPr>
              <a:lnSpc>
                <a:spcPct val="150000"/>
              </a:lnSpc>
              <a:buFont typeface="Arial" charset="0"/>
              <a:buChar char="•"/>
            </a:pPr>
            <a:r>
              <a:rPr lang="en-US" altLang="zh-CN" sz="3200">
                <a:latin typeface="Harlow Solid Italic"/>
              </a:rPr>
              <a:t>The Crucible</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图片1.jpg"/>
          <p:cNvPicPr>
            <a:picLocks noGrp="1" noChangeAspect="1"/>
          </p:cNvPicPr>
          <p:nvPr>
            <p:ph idx="1"/>
          </p:nvPr>
        </p:nvPicPr>
        <p:blipFill>
          <a:blip r:embed="rId2"/>
          <a:stretch>
            <a:fillRect/>
          </a:stretch>
        </p:blipFill>
        <p:spPr>
          <a:xfrm>
            <a:off x="6350" y="6350"/>
            <a:ext cx="9144000" cy="6858000"/>
          </a:xfrm>
          <a:effectLst>
            <a:softEdge rad="112500"/>
          </a:effectLst>
        </p:spPr>
      </p:pic>
      <p:sp>
        <p:nvSpPr>
          <p:cNvPr id="19458" name="标题 1"/>
          <p:cNvSpPr>
            <a:spLocks noGrp="1"/>
          </p:cNvSpPr>
          <p:nvPr>
            <p:ph type="title"/>
          </p:nvPr>
        </p:nvSpPr>
        <p:spPr>
          <a:xfrm>
            <a:off x="0" y="214313"/>
            <a:ext cx="7500938" cy="1285875"/>
          </a:xfrm>
        </p:spPr>
        <p:txBody>
          <a:bodyPr/>
          <a:lstStyle/>
          <a:p>
            <a:r>
              <a:rPr lang="en-US" altLang="zh-CN" b="1" smtClean="0">
                <a:latin typeface="Century Gothic"/>
              </a:rPr>
              <a:t>Death of a Salesman</a:t>
            </a:r>
            <a:endParaRPr lang="zh-CN" altLang="en-US" b="1" smtClean="0">
              <a:latin typeface="Century Gothic"/>
            </a:endParaRPr>
          </a:p>
        </p:txBody>
      </p:sp>
      <p:pic>
        <p:nvPicPr>
          <p:cNvPr id="19459" name="图片 4" descr="QQ图片20160323211457.jpg"/>
          <p:cNvPicPr>
            <a:picLocks noChangeAspect="1"/>
          </p:cNvPicPr>
          <p:nvPr/>
        </p:nvPicPr>
        <p:blipFill>
          <a:blip r:embed="rId3"/>
          <a:srcRect/>
          <a:stretch>
            <a:fillRect/>
          </a:stretch>
        </p:blipFill>
        <p:spPr bwMode="auto">
          <a:xfrm rot="480000">
            <a:off x="6072188" y="1571625"/>
            <a:ext cx="2535237" cy="3668713"/>
          </a:xfrm>
          <a:prstGeom prst="rect">
            <a:avLst/>
          </a:prstGeom>
          <a:noFill/>
          <a:ln w="9525">
            <a:noFill/>
            <a:miter lim="800000"/>
            <a:headEnd/>
            <a:tailEnd/>
          </a:ln>
        </p:spPr>
      </p:pic>
      <p:sp>
        <p:nvSpPr>
          <p:cNvPr id="19460" name="矩形 6"/>
          <p:cNvSpPr>
            <a:spLocks noChangeArrowheads="1"/>
          </p:cNvSpPr>
          <p:nvPr/>
        </p:nvSpPr>
        <p:spPr bwMode="auto">
          <a:xfrm>
            <a:off x="357188" y="1857375"/>
            <a:ext cx="5429250" cy="4473575"/>
          </a:xfrm>
          <a:prstGeom prst="rect">
            <a:avLst/>
          </a:prstGeom>
          <a:noFill/>
          <a:ln w="9525">
            <a:noFill/>
            <a:miter lim="800000"/>
            <a:headEnd/>
            <a:tailEnd/>
          </a:ln>
        </p:spPr>
        <p:txBody>
          <a:bodyPr>
            <a:spAutoFit/>
          </a:bodyPr>
          <a:lstStyle/>
          <a:p>
            <a:r>
              <a:rPr lang="en-US" altLang="zh-CN" sz="2400" b="1" i="1" u="sng">
                <a:latin typeface="Century Gothic"/>
              </a:rPr>
              <a:t>     Death of a Salesman</a:t>
            </a:r>
            <a:r>
              <a:rPr lang="en-US" altLang="zh-CN" sz="2400" b="1" i="1" u="sng">
                <a:latin typeface="Microsoft JhengHei UI Light" pitchFamily="34" charset="-120"/>
                <a:ea typeface="Microsoft JhengHei UI Light" pitchFamily="34" charset="-120"/>
              </a:rPr>
              <a:t> </a:t>
            </a:r>
            <a:r>
              <a:rPr lang="en-US" altLang="zh-CN" sz="2400" b="1">
                <a:latin typeface="Microsoft JhengHei UI Light" pitchFamily="34" charset="-120"/>
                <a:ea typeface="Microsoft JhengHei UI Light" pitchFamily="34" charset="-120"/>
              </a:rPr>
              <a:t>is a 1949 play written by American playwright Arthur Miller. It was the recipient of the 1949 Pulitzer Prize for Drama and Tony Award for Best Play. The play premiered on Broadway in February 1949, running for 742 performances, and has been revived on Broadway four times, winning three Tony Awards for Best Revival. It is widely considered to be one of the greatest plays of the 20th century.</a:t>
            </a:r>
            <a:endParaRPr lang="zh-CN" altLang="en-US" sz="2400" b="1">
              <a:latin typeface="Microsoft JhengHei UI Light" pitchFamily="34" charset="-120"/>
              <a:ea typeface="Microsoft JhengHei UI Light" pitchFamily="34"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内容占位符 3" descr="QQ图片20160323211512.jpg"/>
          <p:cNvPicPr>
            <a:picLocks noGrp="1" noChangeAspect="1"/>
          </p:cNvPicPr>
          <p:nvPr>
            <p:ph idx="1"/>
          </p:nvPr>
        </p:nvPicPr>
        <p:blipFill>
          <a:blip r:embed="rId2"/>
          <a:srcRect/>
          <a:stretch>
            <a:fillRect/>
          </a:stretch>
        </p:blipFill>
        <p:spPr>
          <a:xfrm>
            <a:off x="0" y="0"/>
            <a:ext cx="9144000" cy="6858000"/>
          </a:xfrm>
        </p:spPr>
      </p:pic>
      <p:sp>
        <p:nvSpPr>
          <p:cNvPr id="2" name="标题 1"/>
          <p:cNvSpPr>
            <a:spLocks noGrp="1"/>
          </p:cNvSpPr>
          <p:nvPr>
            <p:ph type="title"/>
          </p:nvPr>
        </p:nvSpPr>
        <p:spPr>
          <a:xfrm>
            <a:off x="500063" y="0"/>
            <a:ext cx="8229600" cy="1143000"/>
          </a:xfrm>
        </p:spPr>
        <p:txBody>
          <a:bodyPr rtlCol="0">
            <a:normAutofit/>
          </a:bodyPr>
          <a:lstStyle/>
          <a:p>
            <a:pPr fontAlgn="auto">
              <a:spcAft>
                <a:spcPts val="0"/>
              </a:spcAft>
              <a:defRPr/>
            </a:pPr>
            <a:r>
              <a:rPr lang="en-US" altLang="zh-CN" b="1" i="1" dirty="0" smtClean="0">
                <a:solidFill>
                  <a:schemeClr val="tx2">
                    <a:lumMod val="75000"/>
                  </a:schemeClr>
                </a:solidFill>
              </a:rPr>
              <a:t>A Brief Introduction of This Novel</a:t>
            </a:r>
            <a:endParaRPr lang="zh-CN" altLang="en-US" b="1" i="1" dirty="0">
              <a:solidFill>
                <a:schemeClr val="tx2">
                  <a:lumMod val="75000"/>
                </a:schemeClr>
              </a:solidFill>
            </a:endParaRPr>
          </a:p>
        </p:txBody>
      </p:sp>
      <p:sp>
        <p:nvSpPr>
          <p:cNvPr id="6" name="TextBox 5"/>
          <p:cNvSpPr txBox="1"/>
          <p:nvPr/>
        </p:nvSpPr>
        <p:spPr>
          <a:xfrm>
            <a:off x="285750" y="928688"/>
            <a:ext cx="8572500" cy="5643562"/>
          </a:xfrm>
          <a:prstGeom prst="rect">
            <a:avLst/>
          </a:prstGeom>
          <a:noFill/>
        </p:spPr>
        <p:txBody>
          <a:bodyPr>
            <a:spAutoFit/>
          </a:bodyPr>
          <a:lstStyle/>
          <a:p>
            <a:r>
              <a:rPr lang="en-US" altLang="zh-CN" sz="2800">
                <a:solidFill>
                  <a:srgbClr val="376092"/>
                </a:solidFill>
                <a:latin typeface="Calibri" pitchFamily="34" charset="0"/>
              </a:rPr>
              <a:t>     </a:t>
            </a:r>
            <a:r>
              <a:rPr lang="en-US" altLang="zh-CN" sz="2800" b="1">
                <a:solidFill>
                  <a:srgbClr val="376092"/>
                </a:solidFill>
                <a:latin typeface="Calibri" pitchFamily="34" charset="0"/>
              </a:rPr>
              <a:t>Willy Loman, a salesman of a clothing company in New York. His work was to sale clothes to others. And he always believed that he would be rich one day though his work. Unfortunately, he was fired as he was too old after 36 years. This accident really hurt him, he was extremely disappointed.</a:t>
            </a:r>
          </a:p>
          <a:p>
            <a:r>
              <a:rPr lang="en-US" altLang="zh-CN" sz="2800" b="1">
                <a:solidFill>
                  <a:srgbClr val="376092"/>
                </a:solidFill>
                <a:latin typeface="Calibri" pitchFamily="34" charset="0"/>
              </a:rPr>
              <a:t>     When he came back home, he told his wife about this but his wife just accepted it calmly and smiled to him. This reaction really made Willy feel more stressful.</a:t>
            </a:r>
          </a:p>
          <a:p>
            <a:r>
              <a:rPr lang="en-US" altLang="zh-CN" sz="2800" b="1">
                <a:solidFill>
                  <a:srgbClr val="376092"/>
                </a:solidFill>
                <a:latin typeface="Calibri" pitchFamily="34" charset="0"/>
              </a:rPr>
              <a:t>      As for his two sons, Biff and Happy, they were both lazy and had no legal job. They did not reach their father’s expectation. Their bad life ruined Willy’s final hope. So their father chose  to die to end all things.</a:t>
            </a:r>
            <a:endParaRPr lang="zh-CN" altLang="en-US" sz="2800" b="1">
              <a:solidFill>
                <a:srgbClr val="376092"/>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内容占位符 3" descr="图片1.jpg"/>
          <p:cNvPicPr>
            <a:picLocks noGrp="1" noChangeAspect="1"/>
          </p:cNvPicPr>
          <p:nvPr>
            <p:ph idx="1"/>
          </p:nvPr>
        </p:nvPicPr>
        <p:blipFill>
          <a:blip r:embed="rId2"/>
          <a:srcRect/>
          <a:stretch>
            <a:fillRect/>
          </a:stretch>
        </p:blipFill>
        <p:spPr>
          <a:xfrm>
            <a:off x="0" y="0"/>
            <a:ext cx="9144000" cy="6861175"/>
          </a:xfrm>
        </p:spPr>
      </p:pic>
      <p:sp>
        <p:nvSpPr>
          <p:cNvPr id="21506" name="标题 1"/>
          <p:cNvSpPr>
            <a:spLocks noGrp="1"/>
          </p:cNvSpPr>
          <p:nvPr>
            <p:ph type="title"/>
          </p:nvPr>
        </p:nvSpPr>
        <p:spPr>
          <a:xfrm>
            <a:off x="457200" y="0"/>
            <a:ext cx="8229600" cy="1052513"/>
          </a:xfrm>
        </p:spPr>
        <p:txBody>
          <a:bodyPr/>
          <a:lstStyle/>
          <a:p>
            <a:r>
              <a:rPr lang="en-US" altLang="zh-CN" b="1" i="1" u="sng" smtClean="0">
                <a:latin typeface="Bradley Hand ITC"/>
              </a:rPr>
              <a:t>The Moral</a:t>
            </a:r>
            <a:endParaRPr lang="zh-CN" altLang="en-US" b="1" i="1" u="sng" smtClean="0">
              <a:latin typeface="Bradley Hand ITC"/>
            </a:endParaRPr>
          </a:p>
        </p:txBody>
      </p:sp>
      <p:sp>
        <p:nvSpPr>
          <p:cNvPr id="21507" name="TextBox 4"/>
          <p:cNvSpPr txBox="1">
            <a:spLocks noChangeArrowheads="1"/>
          </p:cNvSpPr>
          <p:nvPr/>
        </p:nvSpPr>
        <p:spPr bwMode="auto">
          <a:xfrm>
            <a:off x="468313" y="908050"/>
            <a:ext cx="8143875" cy="5643563"/>
          </a:xfrm>
          <a:prstGeom prst="rect">
            <a:avLst/>
          </a:prstGeom>
          <a:noFill/>
          <a:ln w="9525">
            <a:noFill/>
            <a:miter lim="800000"/>
            <a:headEnd/>
            <a:tailEnd/>
          </a:ln>
        </p:spPr>
        <p:txBody>
          <a:bodyPr>
            <a:spAutoFit/>
          </a:bodyPr>
          <a:lstStyle/>
          <a:p>
            <a:r>
              <a:rPr lang="en-US" altLang="zh-CN" sz="2800" b="1">
                <a:latin typeface="Bradley Hand ITC"/>
              </a:rPr>
              <a:t>     This book was written in 1949. At that time, America’s economy was prosperous; but there was always a big gap between the rich and the poor.</a:t>
            </a:r>
          </a:p>
          <a:p>
            <a:r>
              <a:rPr lang="en-US" altLang="zh-CN" sz="2800" b="1">
                <a:latin typeface="Bradley Hand ITC"/>
              </a:rPr>
              <a:t>     “The American  Dream” was fairly popular at that time but it made no sense. As for Willy, his death was just a typical phenomenon at that time.</a:t>
            </a:r>
          </a:p>
          <a:p>
            <a:r>
              <a:rPr lang="en-US" altLang="zh-CN" sz="2800" b="1">
                <a:latin typeface="Bradley Hand ITC"/>
              </a:rPr>
              <a:t>     It showed a rule that the losers had no right to alive in America at that time; it was the rich’s era. And it also showed that some people just held a reachless dream and never did useful things to achieve their goals.</a:t>
            </a:r>
            <a:endParaRPr lang="zh-CN" altLang="en-US" sz="2800" b="1">
              <a:latin typeface="Bradley Hand ITC"/>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中性">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TotalTime>
  <Words>1093</Words>
  <PresentationFormat>全屏显示(4:3)</PresentationFormat>
  <Paragraphs>32</Paragraphs>
  <Slides>16</Slides>
  <Notes>0</Notes>
  <HiddenSlides>0</HiddenSlides>
  <MMClips>0</MMClips>
  <ScaleCrop>false</ScaleCrop>
  <HeadingPairs>
    <vt:vector size="6" baseType="variant">
      <vt:variant>
        <vt:lpstr>已用的字体</vt:lpstr>
      </vt:variant>
      <vt:variant>
        <vt:i4>16</vt:i4>
      </vt:variant>
      <vt:variant>
        <vt:lpstr>演示文稿设计模板</vt:lpstr>
      </vt:variant>
      <vt:variant>
        <vt:i4>1</vt:i4>
      </vt:variant>
      <vt:variant>
        <vt:lpstr>幻灯片标题</vt:lpstr>
      </vt:variant>
      <vt:variant>
        <vt:i4>16</vt:i4>
      </vt:variant>
    </vt:vector>
  </HeadingPairs>
  <TitlesOfParts>
    <vt:vector size="33" baseType="lpstr">
      <vt:lpstr>Calibri</vt:lpstr>
      <vt:lpstr>宋体</vt:lpstr>
      <vt:lpstr>Arial</vt:lpstr>
      <vt:lpstr>Blackadder ITC</vt:lpstr>
      <vt:lpstr>Brush Script MT</vt:lpstr>
      <vt:lpstr>Wingdings</vt:lpstr>
      <vt:lpstr>Algerian</vt:lpstr>
      <vt:lpstr>Segoe UI Black</vt:lpstr>
      <vt:lpstr>Harlow Solid Italic</vt:lpstr>
      <vt:lpstr>Verdana</vt:lpstr>
      <vt:lpstr>Century Gothic</vt:lpstr>
      <vt:lpstr>Microsoft JhengHei UI Light</vt:lpstr>
      <vt:lpstr>Bradley Hand ITC</vt:lpstr>
      <vt:lpstr>Edwardian Script ITC</vt:lpstr>
      <vt:lpstr>Gigi</vt:lpstr>
      <vt:lpstr>Chiller</vt:lpstr>
      <vt:lpstr>Office 主题</vt:lpstr>
      <vt:lpstr>Arthur Miller</vt:lpstr>
      <vt:lpstr>幻灯片 2</vt:lpstr>
      <vt:lpstr>幻灯片 3</vt:lpstr>
      <vt:lpstr>Biography</vt:lpstr>
      <vt:lpstr>幻灯片 5</vt:lpstr>
      <vt:lpstr>Famous Work</vt:lpstr>
      <vt:lpstr>Death of a Salesman</vt:lpstr>
      <vt:lpstr>A Brief Introduction of This Novel</vt:lpstr>
      <vt:lpstr>The Moral</vt:lpstr>
      <vt:lpstr>Marriage</vt:lpstr>
      <vt:lpstr>幻灯片 11</vt:lpstr>
      <vt:lpstr>幻灯片 12</vt:lpstr>
      <vt:lpstr>幻灯片 13</vt:lpstr>
      <vt:lpstr>His Third Wife</vt:lpstr>
      <vt:lpstr>His  Death</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Arthur Miller</dc:title>
  <dc:creator>dell</dc:creator>
  <cp:lastModifiedBy>niuniu</cp:lastModifiedBy>
  <cp:revision>37</cp:revision>
  <dcterms:created xsi:type="dcterms:W3CDTF">2016-03-19T07:18:47Z</dcterms:created>
  <dcterms:modified xsi:type="dcterms:W3CDTF">2016-08-14T14:54:51Z</dcterms:modified>
</cp:coreProperties>
</file>